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67" r:id="rId5"/>
    <p:sldId id="280" r:id="rId6"/>
    <p:sldId id="291" r:id="rId7"/>
    <p:sldId id="283" r:id="rId8"/>
    <p:sldId id="282" r:id="rId9"/>
    <p:sldId id="284" r:id="rId10"/>
    <p:sldId id="281" r:id="rId11"/>
    <p:sldId id="288" r:id="rId12"/>
    <p:sldId id="290" r:id="rId13"/>
    <p:sldId id="286" r:id="rId14"/>
    <p:sldId id="28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847EA-9081-43A3-8211-C31C722014ED}" type="datetimeFigureOut">
              <a:rPr lang="en-US" smtClean="0"/>
              <a:t>9/21/2021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27234-4CCC-4D44-8574-686ADA7EE3A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25E670C-5F98-4961-8C9F-57D63CE84659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41C99-057F-4FBD-845B-32D673B4DEBB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1F435-97A5-4A26-BB2D-43B7BA0D4E2A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13E38-C98F-4111-98A9-83F0DADA77A7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9329F-C0AA-4519-8CC8-15655E3CE069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0A885-74DC-4CF2-AAB3-12F04A474BD0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85394-30EA-4FB8-A570-E6FD01E18BD5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6E6B1-64AF-47FF-84F1-CFD070D0246D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92265-CF42-467A-9B40-C103C58E7FA9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B5DE5-E34F-4568-A4F3-414B5E687484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79F7F-0577-44B4-BD0A-504FDE45910F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531DE-2204-4420-8EDD-B13AF617CD81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540B7-12B4-44C4-B128-45E241C8D123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CEFDD-B123-4C25-A5BF-FEAEE2F07A3F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300D3C-0497-4FC6-8D6D-9AF5EE895CF1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22B1-F1F7-463E-B949-0AC9E3253AA7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9C5D6-5912-49F2-84D6-8E719EAC93E6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753C87-E0CE-4BBA-8ADC-04D27885436A}" type="datetime1">
              <a:rPr lang="en-US" smtClean="0"/>
              <a:t>9/21/2021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lose up of wood grain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4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Rounded Rectangle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Rounded Rectangle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T&amp;J Jewelry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262626"/>
                </a:solidFill>
              </a:rPr>
              <a:t>Max Chervinsky, Andrew Clark, Jacob Johnson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CCF9A-9121-4E9E-B475-C395F6BD8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83083B-2A9C-4C6D-B39C-EA099DB46D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VIPs</a:t>
            </a:r>
          </a:p>
          <a:p>
            <a:r>
              <a:rPr lang="en-US" dirty="0"/>
              <a:t>Contact form attachments</a:t>
            </a:r>
          </a:p>
          <a:p>
            <a:r>
              <a:rPr lang="en-US" dirty="0"/>
              <a:t>More aura components</a:t>
            </a:r>
          </a:p>
          <a:p>
            <a:r>
              <a:rPr lang="en-US" dirty="0"/>
              <a:t>Product Manipulation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00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85701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FE680-6C5B-4503-9B2F-F6FDC7CA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T&amp;J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78ED-FCFE-4868-A145-DB21366D94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T&amp;J?</a:t>
            </a:r>
          </a:p>
          <a:p>
            <a:r>
              <a:rPr lang="en-US" dirty="0"/>
              <a:t>Where was the org?</a:t>
            </a:r>
          </a:p>
          <a:p>
            <a:r>
              <a:rPr lang="en-US" dirty="0"/>
              <a:t>What was our goal?</a:t>
            </a:r>
          </a:p>
        </p:txBody>
      </p:sp>
      <p:pic>
        <p:nvPicPr>
          <p:cNvPr id="7" name="Picture 6" descr="A picture containing person, person, indoor&#10;&#10;Description automatically generated">
            <a:extLst>
              <a:ext uri="{FF2B5EF4-FFF2-40B4-BE49-F238E27FC236}">
                <a16:creationId xmlns:a16="http://schemas.microsoft.com/office/drawing/2014/main" id="{DC2AA0D8-6337-41AA-BB82-0BC4B3E3E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1143" y="2556932"/>
            <a:ext cx="4296454" cy="302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51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E271F-8D10-4804-88C0-651810D251AB}"/>
              </a:ext>
            </a:extLst>
          </p:cNvPr>
          <p:cNvSpPr txBox="1"/>
          <p:nvPr/>
        </p:nvSpPr>
        <p:spPr>
          <a:xfrm>
            <a:off x="4504886" y="830510"/>
            <a:ext cx="1946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TJ Jewelry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12949-8D3E-4312-9FEB-725AFE10252E}"/>
              </a:ext>
            </a:extLst>
          </p:cNvPr>
          <p:cNvSpPr txBox="1"/>
          <p:nvPr/>
        </p:nvSpPr>
        <p:spPr>
          <a:xfrm>
            <a:off x="815130" y="1829981"/>
            <a:ext cx="2750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71B14-C848-4DF5-9A9A-BE00A5576AFD}"/>
              </a:ext>
            </a:extLst>
          </p:cNvPr>
          <p:cNvSpPr txBox="1"/>
          <p:nvPr/>
        </p:nvSpPr>
        <p:spPr>
          <a:xfrm>
            <a:off x="815130" y="1951672"/>
            <a:ext cx="279353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Objectives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Transfer TJ Jewelry from </a:t>
            </a:r>
            <a:r>
              <a:rPr lang="en-US" dirty="0" err="1"/>
              <a:t>VisualForce</a:t>
            </a:r>
            <a:r>
              <a:rPr lang="en-US" dirty="0"/>
              <a:t> pages to a Single Page Application using Aura.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Provide uniform styling for the Single Page Application.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 features of Sales and Service cloud.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7F67B-1168-4C74-AD75-FF256438A8BD}"/>
              </a:ext>
            </a:extLst>
          </p:cNvPr>
          <p:cNvSpPr txBox="1"/>
          <p:nvPr/>
        </p:nvSpPr>
        <p:spPr>
          <a:xfrm>
            <a:off x="4043491" y="1951672"/>
            <a:ext cx="2869035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Technology Used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Aura Component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Aura Event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JavaScript Controller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Apex Controller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Apex Testing 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6CA254-CE46-46D3-83FA-2F2C7A02AD1D}"/>
              </a:ext>
            </a:extLst>
          </p:cNvPr>
          <p:cNvSpPr txBox="1"/>
          <p:nvPr/>
        </p:nvSpPr>
        <p:spPr>
          <a:xfrm>
            <a:off x="7105476" y="1951672"/>
            <a:ext cx="335559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Vision/Business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Jewelry company that provides products and services to customers with an intuitive and inviting platform.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Establish open communication channels between clients and associates.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0360F6-176A-4E82-82E0-F70CB8E1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481" y="720424"/>
            <a:ext cx="2141472" cy="111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431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F4B83-6789-4F7B-B9EB-D27862EF9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Conversion of Pages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9A83D-B4EC-4919-8184-41B7A975D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5343" y="2377482"/>
            <a:ext cx="2601982" cy="3318936"/>
          </a:xfrm>
        </p:spPr>
        <p:txBody>
          <a:bodyPr/>
          <a:lstStyle/>
          <a:p>
            <a:r>
              <a:rPr lang="en-US" dirty="0"/>
              <a:t>Home page</a:t>
            </a:r>
          </a:p>
          <a:p>
            <a:r>
              <a:rPr lang="en-US" dirty="0"/>
              <a:t>Cart page</a:t>
            </a:r>
          </a:p>
          <a:p>
            <a:r>
              <a:rPr lang="en-US" dirty="0"/>
              <a:t>Account form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B7164E-5DC2-48D3-AE6A-C4E3210D7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1072" y="890649"/>
            <a:ext cx="1395350" cy="1395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0A08F-1FAE-4FC4-A020-A72281561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396" y="2490311"/>
            <a:ext cx="4720202" cy="331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754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3E230-D2E8-4052-8F3F-6CA8902A2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AF255-2BF0-432F-B231-566370BF2D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Customer facing</a:t>
            </a:r>
          </a:p>
          <a:p>
            <a:r>
              <a:rPr lang="en-US" dirty="0"/>
              <a:t>Select individual representative</a:t>
            </a:r>
          </a:p>
          <a:p>
            <a:r>
              <a:rPr lang="en-US" dirty="0"/>
              <a:t>Automated email</a:t>
            </a:r>
          </a:p>
          <a:p>
            <a:r>
              <a:rPr lang="en-US" dirty="0"/>
              <a:t>Code coverage</a:t>
            </a:r>
          </a:p>
          <a:p>
            <a:endParaRPr lang="en-US" dirty="0"/>
          </a:p>
        </p:txBody>
      </p:sp>
      <p:pic>
        <p:nvPicPr>
          <p:cNvPr id="9" name="Picture 8" descr="A close-up of a ring&#10;&#10;Description automatically generated with medium confidence">
            <a:extLst>
              <a:ext uri="{FF2B5EF4-FFF2-40B4-BE49-F238E27FC236}">
                <a16:creationId xmlns:a16="http://schemas.microsoft.com/office/drawing/2014/main" id="{7B2D1A0C-BDCC-43A7-957F-F02BF018D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911" y="840741"/>
            <a:ext cx="1445258" cy="14452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6CAC33-49D7-4643-AD30-FA2272DFF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944" y="2835019"/>
            <a:ext cx="5489875" cy="276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49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97C5A-2743-4B60-9776-E8AF863FF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FB2BC-065A-4223-867A-7CD30B0FB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Displays a table of store products available</a:t>
            </a:r>
          </a:p>
          <a:p>
            <a:r>
              <a:rPr lang="en-US" dirty="0"/>
              <a:t>Takes in Name of product, Jewelry Type, and Jewelry Style</a:t>
            </a:r>
          </a:p>
          <a:p>
            <a:r>
              <a:rPr lang="en-US" dirty="0"/>
              <a:t>Since Jewelry Style Picklist is dependent on Jewelry Type, the input field doesn't render until a Jewelry Type is picked</a:t>
            </a:r>
          </a:p>
          <a:p>
            <a:r>
              <a:rPr lang="en-US" dirty="0"/>
              <a:t>Filters data returned based on the user's input</a:t>
            </a:r>
          </a:p>
          <a:p>
            <a:r>
              <a:rPr lang="en-US" dirty="0"/>
              <a:t>Testing percentage: 73%</a:t>
            </a:r>
          </a:p>
        </p:txBody>
      </p:sp>
    </p:spTree>
    <p:extLst>
      <p:ext uri="{BB962C8B-B14F-4D97-AF65-F5344CB8AC3E}">
        <p14:creationId xmlns:p14="http://schemas.microsoft.com/office/powerpoint/2010/main" val="2848225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2E0E3-EF9F-4FF4-9D6E-DC1156A90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8AF9B-D81D-404B-8C48-360E311D03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en-US" dirty="0"/>
              <a:t>Customer Facing Information Page </a:t>
            </a:r>
          </a:p>
          <a:p>
            <a:pPr>
              <a:lnSpc>
                <a:spcPct val="200000"/>
              </a:lnSpc>
            </a:pPr>
            <a:r>
              <a:rPr lang="en-US" dirty="0"/>
              <a:t>Interactive Page</a:t>
            </a:r>
          </a:p>
          <a:p>
            <a:pPr>
              <a:lnSpc>
                <a:spcPct val="200000"/>
              </a:lnSpc>
            </a:pPr>
            <a:r>
              <a:rPr lang="en-US" dirty="0"/>
              <a:t>Appointment Record Creation </a:t>
            </a:r>
          </a:p>
          <a:p>
            <a:pPr>
              <a:lnSpc>
                <a:spcPct val="200000"/>
              </a:lnSpc>
            </a:pPr>
            <a:r>
              <a:rPr lang="en-US" dirty="0"/>
              <a:t>Code Coverage </a:t>
            </a:r>
          </a:p>
        </p:txBody>
      </p:sp>
      <p:pic>
        <p:nvPicPr>
          <p:cNvPr id="4" name="Picture 3" descr="A picture containing dishware, tableware, bowl&#10;&#10;Description automatically generated">
            <a:extLst>
              <a:ext uri="{FF2B5EF4-FFF2-40B4-BE49-F238E27FC236}">
                <a16:creationId xmlns:a16="http://schemas.microsoft.com/office/drawing/2014/main" id="{D2C7F4ED-583A-4785-B714-2005F20F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987" y="793228"/>
            <a:ext cx="1401287" cy="1401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4D48E-B4BC-4879-B557-7E8CE46EF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5278" y="2961314"/>
            <a:ext cx="4885029" cy="29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403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11C5-A557-4F54-B979-F87EA345D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Sales/Service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33AEC-E4A3-4AF5-8C30-3CD308CFC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Dashboard of product information</a:t>
            </a:r>
          </a:p>
          <a:p>
            <a:r>
              <a:rPr lang="en-US" dirty="0"/>
              <a:t>Case submission</a:t>
            </a:r>
          </a:p>
          <a:p>
            <a:pPr lvl="1"/>
            <a:r>
              <a:rPr lang="en-US" dirty="0"/>
              <a:t>Separate from Contact Us</a:t>
            </a:r>
          </a:p>
        </p:txBody>
      </p:sp>
    </p:spTree>
    <p:extLst>
      <p:ext uri="{BB962C8B-B14F-4D97-AF65-F5344CB8AC3E}">
        <p14:creationId xmlns:p14="http://schemas.microsoft.com/office/powerpoint/2010/main" val="1399808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74783-BC71-4027-9BF6-D27BD003D2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58877" y="939006"/>
            <a:ext cx="11474245" cy="4979987"/>
          </a:xfrm>
        </p:spPr>
        <p:txBody>
          <a:bodyPr>
            <a:normAutofit/>
          </a:bodyPr>
          <a:lstStyle/>
          <a:p>
            <a:r>
              <a:rPr lang="en-US" sz="8800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4050698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Organic design</Template>
  <TotalTime>1998</TotalTime>
  <Words>225</Words>
  <Application>Microsoft Office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Garamond</vt:lpstr>
      <vt:lpstr>Organic</vt:lpstr>
      <vt:lpstr>T&amp;J Jewelry</vt:lpstr>
      <vt:lpstr>About T&amp;J</vt:lpstr>
      <vt:lpstr>PowerPoint Presentation</vt:lpstr>
      <vt:lpstr>Conversion of Pages</vt:lpstr>
      <vt:lpstr>Contact Us</vt:lpstr>
      <vt:lpstr>Product Search</vt:lpstr>
      <vt:lpstr>About Us</vt:lpstr>
      <vt:lpstr>Sales/Service Cloud</vt:lpstr>
      <vt:lpstr>Demonstration</vt:lpstr>
      <vt:lpstr>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T&amp;J Jewelry</dc:title>
  <dc:creator>Jacob Johnson</dc:creator>
  <cp:lastModifiedBy>Max Chervinsky</cp:lastModifiedBy>
  <cp:revision>35</cp:revision>
  <dcterms:created xsi:type="dcterms:W3CDTF">2021-09-17T19:51:19Z</dcterms:created>
  <dcterms:modified xsi:type="dcterms:W3CDTF">2021-09-22T00:06:21Z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